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7" r:id="rId4"/>
    <p:sldId id="265" r:id="rId5"/>
    <p:sldId id="266" r:id="rId6"/>
    <p:sldId id="267" r:id="rId7"/>
    <p:sldId id="268" r:id="rId8"/>
    <p:sldId id="269" r:id="rId9"/>
    <p:sldId id="301" r:id="rId10"/>
    <p:sldId id="302" r:id="rId11"/>
    <p:sldId id="303" r:id="rId12"/>
    <p:sldId id="304" r:id="rId13"/>
    <p:sldId id="273" r:id="rId14"/>
    <p:sldId id="299" r:id="rId15"/>
    <p:sldId id="274" r:id="rId16"/>
    <p:sldId id="277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300" r:id="rId25"/>
    <p:sldId id="283" r:id="rId26"/>
    <p:sldId id="284" r:id="rId27"/>
    <p:sldId id="285" r:id="rId28"/>
    <p:sldId id="30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64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4B020-FBDA-4BAD-9497-5138CFB83ED7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26F35-E26B-4D30-94C6-99817A6D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6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7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1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A3EB6B2-688E-4B50-A124-5300A3558A31}" type="datetime1">
              <a:rPr lang="en-US" smtClean="0"/>
              <a:t>6/3/2015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1D8B-3768-4FE4-8441-4DBD76647392}" type="datetime1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0625-C035-4B81-AAF7-C5F625C16D61}" type="datetime1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3D3C-34DD-4373-A616-B15139DEE868}" type="datetime1">
              <a:rPr lang="en-US" smtClean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1D209A4-83DF-486B-BECE-50E98D5562B6}" type="datetime1">
              <a:rPr lang="en-US" smtClean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3EE7-4D06-469A-8F0D-D736084A5DAB}" type="datetime1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6566-CFCE-41CC-A102-FCB4A85CF767}" type="datetime1">
              <a:rPr lang="en-US" smtClean="0"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123-5B59-4554-9236-5EA46BD65650}" type="datetime1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0A74-058B-4CAB-AA32-097DDED28BD8}" type="datetime1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229D-0525-49F7-9A3A-FD3DF3DD41BD}" type="datetime1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B45-C13F-457C-9402-ED1CAF520ED5}" type="datetime1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6511B0C6-192D-4629-9CDC-1EEEF3E72DAF}" type="datetime1">
              <a:rPr lang="en-US" smtClean="0"/>
              <a:t>6/3/2015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orchardproject.net/List/Modul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worchard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chardproject.net/Documentation/Managing-widgets#AddingaLay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.net/web-api" TargetMode="External"/><Relationship Id="rId2" Type="http://schemas.openxmlformats.org/officeDocument/2006/relationships/hyperlink" Target="http://www.asp.net/mv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hforge.org/" TargetMode="External"/><Relationship Id="rId5" Type="http://schemas.openxmlformats.org/officeDocument/2006/relationships/hyperlink" Target="http://www.castleproject.org/" TargetMode="External"/><Relationship Id="rId4" Type="http://schemas.openxmlformats.org/officeDocument/2006/relationships/hyperlink" Target="https://code.google.com/p/autofac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chardproject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rchardbeginner.com/" TargetMode="External"/><Relationship Id="rId4" Type="http://schemas.openxmlformats.org/officeDocument/2006/relationships/hyperlink" Target="https://www.udemy.com/orchard-cms-for-absolute-beginners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orchardproject.net/List/Them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dtuning.com/cms/orchard/orchard-1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Orchard CMS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Tieng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Si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PHAN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02/06/2015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Modules according to </a:t>
            </a:r>
            <a:r>
              <a:rPr lang="en-US" dirty="0" smtClean="0"/>
              <a:t>categories</a:t>
            </a:r>
          </a:p>
          <a:p>
            <a:endParaRPr lang="en-US" dirty="0"/>
          </a:p>
          <a:p>
            <a:r>
              <a:rPr lang="en-US" dirty="0"/>
              <a:t>How to install Modules from </a:t>
            </a:r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Orchard </a:t>
            </a:r>
            <a:r>
              <a:rPr lang="en-US" dirty="0">
                <a:hlinkClick r:id="rId3"/>
              </a:rPr>
              <a:t>Module </a:t>
            </a:r>
            <a:r>
              <a:rPr lang="en-US" dirty="0" smtClean="0">
                <a:hlinkClick r:id="rId3"/>
              </a:rPr>
              <a:t>Gallery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Demo: Modules in Orchard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9651"/>
            <a:ext cx="8229600" cy="4076223"/>
          </a:xfrm>
        </p:spPr>
      </p:pic>
    </p:spTree>
    <p:extLst>
      <p:ext uri="{BB962C8B-B14F-4D97-AF65-F5344CB8AC3E}">
        <p14:creationId xmlns:p14="http://schemas.microsoft.com/office/powerpoint/2010/main" val="32720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Pages and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Create </a:t>
            </a:r>
            <a:r>
              <a:rPr lang="en-US" dirty="0"/>
              <a:t>a page and publish a page</a:t>
            </a:r>
          </a:p>
          <a:p>
            <a:endParaRPr lang="en-US" dirty="0" smtClean="0"/>
          </a:p>
          <a:p>
            <a:r>
              <a:rPr lang="en-US" dirty="0" smtClean="0"/>
              <a:t>How to Create </a:t>
            </a:r>
            <a:r>
              <a:rPr lang="en-US" dirty="0"/>
              <a:t>a blog and post a blog post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Demo:</a:t>
            </a:r>
          </a:p>
          <a:p>
            <a:r>
              <a:rPr lang="en-US" dirty="0" smtClean="0"/>
              <a:t>Create a page (about us)</a:t>
            </a:r>
          </a:p>
          <a:p>
            <a:r>
              <a:rPr lang="en-US" dirty="0" smtClean="0"/>
              <a:t>Create a blog, post a blog post (my blog post)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 and Blogs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0" y="1219200"/>
            <a:ext cx="3446234" cy="49371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55" y="1216025"/>
            <a:ext cx="3587715" cy="4937125"/>
          </a:xfrm>
        </p:spPr>
      </p:pic>
    </p:spTree>
    <p:extLst>
      <p:ext uri="{BB962C8B-B14F-4D97-AF65-F5344CB8AC3E}">
        <p14:creationId xmlns:p14="http://schemas.microsoft.com/office/powerpoint/2010/main" val="29169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Content type can be seen as a category of </a:t>
            </a:r>
            <a:r>
              <a:rPr lang="en-US" dirty="0" smtClean="0"/>
              <a:t>content</a:t>
            </a:r>
          </a:p>
          <a:p>
            <a:endParaRPr lang="en-US" dirty="0"/>
          </a:p>
          <a:p>
            <a:r>
              <a:rPr lang="en-US" dirty="0" smtClean="0"/>
              <a:t>Content </a:t>
            </a:r>
            <a:r>
              <a:rPr lang="en-US" dirty="0"/>
              <a:t>type </a:t>
            </a:r>
            <a:r>
              <a:rPr lang="en-US" dirty="0" smtClean="0"/>
              <a:t>consists </a:t>
            </a:r>
            <a:r>
              <a:rPr lang="en-US" dirty="0"/>
              <a:t>of content </a:t>
            </a:r>
            <a:r>
              <a:rPr lang="en-US" dirty="0" smtClean="0"/>
              <a:t>parts and </a:t>
            </a:r>
            <a:r>
              <a:rPr lang="en-US" dirty="0"/>
              <a:t>content </a:t>
            </a:r>
            <a:r>
              <a:rPr lang="en-US" dirty="0" smtClean="0"/>
              <a:t>fields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Page or Blog </a:t>
            </a:r>
            <a:r>
              <a:rPr lang="en-US" dirty="0"/>
              <a:t>is a content type in </a:t>
            </a:r>
            <a:r>
              <a:rPr lang="en-US" dirty="0" smtClean="0"/>
              <a:t>orchard</a:t>
            </a:r>
          </a:p>
          <a:p>
            <a:endParaRPr lang="en-US" dirty="0"/>
          </a:p>
          <a:p>
            <a:r>
              <a:rPr lang="en-US" dirty="0"/>
              <a:t>Content types are built from smaller parts called content parts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Demo: How to create a content type in Orchard (School Students)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2125662"/>
            <a:ext cx="4171950" cy="3124200"/>
          </a:xfrm>
        </p:spPr>
      </p:pic>
    </p:spTree>
    <p:extLst>
      <p:ext uri="{BB962C8B-B14F-4D97-AF65-F5344CB8AC3E}">
        <p14:creationId xmlns:p14="http://schemas.microsoft.com/office/powerpoint/2010/main" val="26250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Content Parts are pieces of reusable unit in Orchard for ex. </a:t>
            </a:r>
            <a:r>
              <a:rPr lang="en-US" dirty="0" err="1"/>
              <a:t>TitlePart</a:t>
            </a:r>
            <a:r>
              <a:rPr lang="en-US" dirty="0" smtClean="0"/>
              <a:t>, </a:t>
            </a:r>
            <a:r>
              <a:rPr lang="en-US" dirty="0" err="1" smtClean="0"/>
              <a:t>CommonPart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AutoroutePart</a:t>
            </a:r>
            <a:r>
              <a:rPr lang="en-US" dirty="0" smtClean="0"/>
              <a:t>, </a:t>
            </a:r>
            <a:r>
              <a:rPr lang="en-US" dirty="0" err="1" smtClean="0"/>
              <a:t>BodyPart</a:t>
            </a:r>
            <a:r>
              <a:rPr lang="en-US" dirty="0" smtClean="0"/>
              <a:t>, </a:t>
            </a:r>
            <a:r>
              <a:rPr lang="en-US" dirty="0" err="1" smtClean="0"/>
              <a:t>CommentPart</a:t>
            </a:r>
            <a:r>
              <a:rPr lang="en-US" dirty="0" smtClean="0"/>
              <a:t>, </a:t>
            </a:r>
            <a:r>
              <a:rPr lang="en-US" dirty="0" err="1" smtClean="0"/>
              <a:t>TagPart</a:t>
            </a:r>
            <a:r>
              <a:rPr lang="en-US" dirty="0" smtClean="0"/>
              <a:t>, </a:t>
            </a:r>
            <a:r>
              <a:rPr lang="en-US" dirty="0" err="1" smtClean="0"/>
              <a:t>MenuPart</a:t>
            </a:r>
            <a:r>
              <a:rPr lang="en-US" dirty="0" smtClean="0"/>
              <a:t>… </a:t>
            </a:r>
            <a:r>
              <a:rPr lang="en-US" dirty="0"/>
              <a:t>that can be appended to any content </a:t>
            </a:r>
            <a:r>
              <a:rPr lang="en-US" dirty="0" smtClean="0"/>
              <a:t>type.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Demo: Adding content parts to a content type (School Students)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95" y="1219200"/>
            <a:ext cx="3805809" cy="4937125"/>
          </a:xfrm>
        </p:spPr>
      </p:pic>
    </p:spTree>
    <p:extLst>
      <p:ext uri="{BB962C8B-B14F-4D97-AF65-F5344CB8AC3E}">
        <p14:creationId xmlns:p14="http://schemas.microsoft.com/office/powerpoint/2010/main" val="4356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Are pieces of information that can be added to a content </a:t>
            </a:r>
            <a:r>
              <a:rPr lang="en-US" dirty="0" smtClean="0"/>
              <a:t>type</a:t>
            </a:r>
          </a:p>
          <a:p>
            <a:endParaRPr lang="en-US" dirty="0"/>
          </a:p>
          <a:p>
            <a:r>
              <a:rPr lang="en-US" dirty="0"/>
              <a:t>They have a name and a type </a:t>
            </a:r>
            <a:r>
              <a:rPr lang="en-US" dirty="0" smtClean="0"/>
              <a:t>are </a:t>
            </a:r>
            <a:r>
              <a:rPr lang="en-US" dirty="0"/>
              <a:t>specific to a content type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Demo: Show different types of Content fields that can be added to a content type (School Students)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Fields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292225"/>
            <a:ext cx="3876675" cy="479107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1262339"/>
            <a:ext cx="4041775" cy="4844496"/>
          </a:xfrm>
        </p:spPr>
      </p:pic>
    </p:spTree>
    <p:extLst>
      <p:ext uri="{BB962C8B-B14F-4D97-AF65-F5344CB8AC3E}">
        <p14:creationId xmlns:p14="http://schemas.microsoft.com/office/powerpoint/2010/main" val="11927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Orchard CMS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Orchard CMS is a free , open source, community-focused content management System built on the </a:t>
            </a:r>
            <a:r>
              <a:rPr lang="en-US" dirty="0" err="1"/>
              <a:t>ASP.NET</a:t>
            </a:r>
            <a:r>
              <a:rPr lang="en-US" dirty="0"/>
              <a:t> </a:t>
            </a:r>
            <a:r>
              <a:rPr lang="en-US" dirty="0" err="1"/>
              <a:t>MVC</a:t>
            </a:r>
            <a:r>
              <a:rPr lang="en-US" dirty="0"/>
              <a:t> </a:t>
            </a:r>
            <a:r>
              <a:rPr lang="en-US" dirty="0" smtClean="0"/>
              <a:t>platform.</a:t>
            </a:r>
          </a:p>
          <a:p>
            <a:endParaRPr lang="en-US" dirty="0"/>
          </a:p>
          <a:p>
            <a:r>
              <a:rPr lang="en-US" dirty="0"/>
              <a:t>Orchard CMS can be used for creating public facing websites, blogs, forums or web </a:t>
            </a:r>
            <a:r>
              <a:rPr lang="en-US" dirty="0" smtClean="0"/>
              <a:t>apps</a:t>
            </a:r>
          </a:p>
          <a:p>
            <a:endParaRPr lang="en-US" dirty="0"/>
          </a:p>
          <a:p>
            <a:r>
              <a:rPr lang="en-US" dirty="0" err="1"/>
              <a:t>ShowOrchard</a:t>
            </a:r>
            <a:r>
              <a:rPr lang="en-US" dirty="0"/>
              <a:t> is an awesome website which shows one of the best websites created using Orchard </a:t>
            </a:r>
            <a:r>
              <a:rPr lang="en-US" dirty="0" smtClean="0"/>
              <a:t>CMS </a:t>
            </a:r>
            <a:r>
              <a:rPr lang="en-US" dirty="0" err="1" smtClean="0">
                <a:hlinkClick r:id="rId3"/>
              </a:rPr>
              <a:t>www.showorchard.com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Items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Is a single piece of content often associated with a single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en-US" dirty="0" smtClean="0"/>
              <a:t>address</a:t>
            </a:r>
          </a:p>
          <a:p>
            <a:endParaRPr lang="en-US" dirty="0"/>
          </a:p>
          <a:p>
            <a:r>
              <a:rPr lang="en-US" dirty="0"/>
              <a:t>Pages , blog posts are content items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Demo: Creating a content item for our content type (</a:t>
            </a:r>
            <a:r>
              <a:rPr lang="en-US" dirty="0" err="1" smtClean="0"/>
              <a:t>joe1</a:t>
            </a:r>
            <a:r>
              <a:rPr lang="en-US" dirty="0" smtClean="0"/>
              <a:t>, </a:t>
            </a:r>
            <a:r>
              <a:rPr lang="en-US" dirty="0" err="1" smtClean="0"/>
              <a:t>joe2</a:t>
            </a:r>
            <a:r>
              <a:rPr lang="en-US" dirty="0" smtClean="0"/>
              <a:t>… for School Students)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Items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4" y="1219200"/>
            <a:ext cx="4016827" cy="493712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183626"/>
            <a:ext cx="4041775" cy="3001923"/>
          </a:xfrm>
        </p:spPr>
      </p:pic>
    </p:spTree>
    <p:extLst>
      <p:ext uri="{BB962C8B-B14F-4D97-AF65-F5344CB8AC3E}">
        <p14:creationId xmlns:p14="http://schemas.microsoft.com/office/powerpoint/2010/main" val="10886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layer is group of widgets with their positioning , zone name and ordering that is activated by a specific </a:t>
            </a:r>
            <a:r>
              <a:rPr lang="en-US" dirty="0" smtClean="0"/>
              <a:t>rule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Link to explained about layer rule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Demo: How to create a layer with a rule for a specific range</a:t>
            </a:r>
          </a:p>
          <a:p>
            <a:pPr lvl="1"/>
            <a:r>
              <a:rPr lang="en-US" dirty="0" smtClean="0"/>
              <a:t>Widgets =&gt; Add a New layer (About Us) and filter follow About Us page</a:t>
            </a:r>
          </a:p>
          <a:p>
            <a:pPr lvl="1"/>
            <a:r>
              <a:rPr lang="en-US" dirty="0" smtClean="0"/>
              <a:t>Add a Html Widget to Content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6179511"/>
              </p:ext>
            </p:extLst>
          </p:nvPr>
        </p:nvGraphicFramePr>
        <p:xfrm>
          <a:off x="457200" y="1219200"/>
          <a:ext cx="8229600" cy="541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63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Rule Syntax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kern="1200" dirty="0" smtClean="0">
                          <a:effectLst/>
                        </a:rPr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kern="1200" dirty="0" err="1" smtClean="0">
                          <a:effectLst/>
                        </a:rPr>
                        <a:t>url</a:t>
                      </a:r>
                      <a:r>
                        <a:rPr lang="en-US" kern="1200" dirty="0" smtClean="0">
                          <a:effectLst/>
                        </a:rPr>
                        <a:t>("&lt;</a:t>
                      </a:r>
                      <a:r>
                        <a:rPr lang="en-US" kern="1200" dirty="0" err="1" smtClean="0">
                          <a:effectLst/>
                        </a:rPr>
                        <a:t>url</a:t>
                      </a:r>
                      <a:r>
                        <a:rPr lang="en-US" kern="1200" dirty="0" smtClean="0">
                          <a:effectLst/>
                        </a:rPr>
                        <a:t> path&gt;")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kern="1200" dirty="0" smtClean="0">
                          <a:effectLst/>
                        </a:rPr>
                        <a:t>True if the current URL matches the specified path. If you add an asterisk (*) to the end of the path, all pages found in subfolders under that path will evaluate to true (for example, </a:t>
                      </a:r>
                      <a:r>
                        <a:rPr lang="en-US" dirty="0" err="1" smtClean="0"/>
                        <a:t>url</a:t>
                      </a:r>
                      <a:r>
                        <a:rPr lang="en-US" dirty="0" smtClean="0"/>
                        <a:t>("~/home*")</a:t>
                      </a:r>
                      <a:r>
                        <a:rPr lang="en-US" kern="1200" dirty="0" smtClean="0">
                          <a:effectLst/>
                        </a:rPr>
                        <a:t>).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kern="1200" dirty="0" smtClean="0">
                          <a:effectLst/>
                        </a:rPr>
                        <a:t>authenticated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kern="1200" dirty="0" smtClean="0">
                          <a:effectLst/>
                        </a:rPr>
                        <a:t>True if the user is logged in.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kern="1200" dirty="0" err="1" smtClean="0">
                          <a:effectLst/>
                        </a:rPr>
                        <a:t>ContentType</a:t>
                      </a:r>
                      <a:r>
                        <a:rPr lang="en-US" kern="1200" dirty="0" smtClean="0">
                          <a:effectLst/>
                        </a:rPr>
                        <a:t>("&lt;Type&gt;")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kern="1200" dirty="0" smtClean="0">
                          <a:effectLst/>
                        </a:rPr>
                        <a:t>True if the content type being view matches the content type specified e.g. </a:t>
                      </a:r>
                      <a:r>
                        <a:rPr lang="en-US" kern="1200" dirty="0" err="1" smtClean="0">
                          <a:effectLst/>
                        </a:rPr>
                        <a:t>ContentType</a:t>
                      </a:r>
                      <a:r>
                        <a:rPr lang="en-US" kern="1200" dirty="0" smtClean="0">
                          <a:effectLst/>
                        </a:rPr>
                        <a:t>("Page")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kern="1200" dirty="0" smtClean="0">
                          <a:effectLst/>
                        </a:rPr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kern="1200" dirty="0" smtClean="0">
                          <a:effectLst/>
                        </a:rPr>
                        <a:t>Logical NOT.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kern="1200" dirty="0" smtClean="0">
                          <a:effectLst/>
                        </a:rPr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kern="1200" dirty="0" smtClean="0">
                          <a:effectLst/>
                        </a:rPr>
                        <a:t>Logical AND.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kern="1200" dirty="0" smtClean="0">
                          <a:effectLst/>
                        </a:rPr>
                        <a:t>Logical OR.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Ex: </a:t>
                      </a:r>
                    </a:p>
                    <a:p>
                      <a:r>
                        <a:rPr lang="en-US" dirty="0" smtClean="0"/>
                        <a:t>About page if the user is not authenticated, or on any page if the user is authenticated.</a:t>
                      </a:r>
                    </a:p>
                    <a:p>
                      <a:r>
                        <a:rPr lang="en-US" b="1" dirty="0" smtClean="0"/>
                        <a:t>      (not authenticated and </a:t>
                      </a:r>
                      <a:r>
                        <a:rPr lang="en-US" b="1" dirty="0" err="1" smtClean="0"/>
                        <a:t>url</a:t>
                      </a:r>
                      <a:r>
                        <a:rPr lang="en-US" b="1" dirty="0" smtClean="0"/>
                        <a:t>("~/about")) or authenticated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To allow multiple URL values, you can use the following syntax:</a:t>
                      </a:r>
                    </a:p>
                    <a:p>
                      <a:r>
                        <a:rPr lang="en-US" b="1" dirty="0" smtClean="0"/>
                        <a:t>       </a:t>
                      </a:r>
                      <a:r>
                        <a:rPr lang="en-US" b="1" dirty="0" err="1" smtClean="0"/>
                        <a:t>url</a:t>
                      </a:r>
                      <a:r>
                        <a:rPr lang="en-US" b="1" dirty="0" smtClean="0"/>
                        <a:t>("~/foo") or </a:t>
                      </a:r>
                      <a:r>
                        <a:rPr lang="en-US" b="1" dirty="0" err="1" smtClean="0"/>
                        <a:t>url</a:t>
                      </a:r>
                      <a:r>
                        <a:rPr lang="en-US" b="1" dirty="0" smtClean="0"/>
                        <a:t>("~/bar")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7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3799"/>
            <a:ext cx="4041775" cy="454792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1375431"/>
            <a:ext cx="4041775" cy="4618313"/>
          </a:xfrm>
        </p:spPr>
      </p:pic>
    </p:spTree>
    <p:extLst>
      <p:ext uri="{BB962C8B-B14F-4D97-AF65-F5344CB8AC3E}">
        <p14:creationId xmlns:p14="http://schemas.microsoft.com/office/powerpoint/2010/main" val="33351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 and Zones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Widget is a small fragment of UI that can added to some or all pages of the site </a:t>
            </a:r>
            <a:endParaRPr lang="en-US" dirty="0" smtClean="0"/>
          </a:p>
          <a:p>
            <a:pPr lvl="1"/>
            <a:r>
              <a:rPr lang="en-US" dirty="0" smtClean="0"/>
              <a:t>ex</a:t>
            </a:r>
            <a:r>
              <a:rPr lang="en-US" dirty="0"/>
              <a:t>. Tag clouds, blog post </a:t>
            </a:r>
            <a:r>
              <a:rPr lang="en-US" dirty="0" smtClean="0"/>
              <a:t>archives…</a:t>
            </a:r>
          </a:p>
          <a:p>
            <a:endParaRPr lang="en-US" dirty="0"/>
          </a:p>
          <a:p>
            <a:r>
              <a:rPr lang="en-US" dirty="0"/>
              <a:t>Zones are specific parts of a Layout that can be customized by inserting a </a:t>
            </a:r>
            <a:r>
              <a:rPr lang="en-US" dirty="0" smtClean="0"/>
              <a:t>widget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Demo: </a:t>
            </a:r>
          </a:p>
          <a:p>
            <a:r>
              <a:rPr lang="en-US" dirty="0" smtClean="0"/>
              <a:t>Creating a HTML widget and then placing it in a specific zone</a:t>
            </a:r>
          </a:p>
          <a:p>
            <a:r>
              <a:rPr lang="en-US" dirty="0" smtClean="0"/>
              <a:t>Adding a Recent Blog Posts widget to Content zone.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 and Zones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19" y="1216025"/>
            <a:ext cx="3806187" cy="493712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7" y="1219200"/>
            <a:ext cx="3999600" cy="4937125"/>
          </a:xfrm>
        </p:spPr>
      </p:pic>
    </p:spTree>
    <p:extLst>
      <p:ext uri="{BB962C8B-B14F-4D97-AF65-F5344CB8AC3E}">
        <p14:creationId xmlns:p14="http://schemas.microsoft.com/office/powerpoint/2010/main" val="19045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Widgets and Zones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76" y="1216025"/>
            <a:ext cx="2527672" cy="493712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3190"/>
            <a:ext cx="4041775" cy="4789144"/>
          </a:xfrm>
        </p:spPr>
      </p:pic>
    </p:spTree>
    <p:extLst>
      <p:ext uri="{BB962C8B-B14F-4D97-AF65-F5344CB8AC3E}">
        <p14:creationId xmlns:p14="http://schemas.microsoft.com/office/powerpoint/2010/main" val="30858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Queries is a feature in orchard which allows us to create queries from the admin panel based on the following three parameters</a:t>
            </a:r>
          </a:p>
          <a:p>
            <a:endParaRPr lang="en-US" dirty="0"/>
          </a:p>
          <a:p>
            <a:pPr lvl="1"/>
            <a:r>
              <a:rPr lang="en-US" dirty="0"/>
              <a:t>Filter : for ex. Content </a:t>
            </a:r>
            <a:r>
              <a:rPr lang="en-US" dirty="0" smtClean="0"/>
              <a:t>types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Sort Criteria : for ex. Creation date, Publication </a:t>
            </a:r>
            <a:r>
              <a:rPr lang="en-US" dirty="0" smtClean="0"/>
              <a:t>date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Layout : Renders Grid, </a:t>
            </a:r>
            <a:r>
              <a:rPr lang="en-US" dirty="0" smtClean="0"/>
              <a:t>HTML </a:t>
            </a:r>
            <a:r>
              <a:rPr lang="en-US" dirty="0"/>
              <a:t>List, etc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Demo: How to create a query for the newly created content type (Student Query)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4" y="1276550"/>
            <a:ext cx="2760586" cy="25334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03" y="1295400"/>
            <a:ext cx="2850997" cy="308578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04" y="1295400"/>
            <a:ext cx="373599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used by Orchard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ASP.NET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MVC</a:t>
            </a:r>
            <a:r>
              <a:rPr lang="en-US" dirty="0">
                <a:hlinkClick r:id="rId2"/>
              </a:rPr>
              <a:t> – Web Framework</a:t>
            </a:r>
            <a:endParaRPr lang="en-US" dirty="0"/>
          </a:p>
          <a:p>
            <a:r>
              <a:rPr lang="en-US" dirty="0" err="1">
                <a:hlinkClick r:id="rId3"/>
              </a:rPr>
              <a:t>WebApi</a:t>
            </a:r>
            <a:r>
              <a:rPr lang="en-US" dirty="0">
                <a:hlinkClick r:id="rId3"/>
              </a:rPr>
              <a:t> – Web Service in Orchard</a:t>
            </a:r>
            <a:endParaRPr lang="en-US" dirty="0"/>
          </a:p>
          <a:p>
            <a:r>
              <a:rPr lang="en-US" dirty="0" err="1">
                <a:hlinkClick r:id="rId4"/>
              </a:rPr>
              <a:t>AutoFac</a:t>
            </a:r>
            <a:r>
              <a:rPr lang="en-US" dirty="0">
                <a:hlinkClick r:id="rId4"/>
              </a:rPr>
              <a:t> – Dependency Injection</a:t>
            </a:r>
            <a:endParaRPr lang="en-US" dirty="0"/>
          </a:p>
          <a:p>
            <a:r>
              <a:rPr lang="en-US" dirty="0">
                <a:hlinkClick r:id="rId5"/>
              </a:rPr>
              <a:t>Castle – Dynamic Proxy</a:t>
            </a:r>
            <a:endParaRPr lang="en-US" dirty="0"/>
          </a:p>
          <a:p>
            <a:r>
              <a:rPr lang="en-US" dirty="0" err="1">
                <a:hlinkClick r:id="rId6"/>
              </a:rPr>
              <a:t>Nhibernate</a:t>
            </a:r>
            <a:r>
              <a:rPr lang="en-US" dirty="0">
                <a:hlinkClick r:id="rId6"/>
              </a:rPr>
              <a:t> – </a:t>
            </a:r>
            <a:r>
              <a:rPr lang="en-US" dirty="0" err="1">
                <a:hlinkClick r:id="rId6"/>
              </a:rPr>
              <a:t>ORM</a:t>
            </a:r>
            <a:r>
              <a:rPr lang="en-US" dirty="0">
                <a:hlinkClick r:id="rId6"/>
              </a:rPr>
              <a:t> (Database)</a:t>
            </a:r>
            <a:endParaRPr lang="en-US" dirty="0"/>
          </a:p>
          <a:p>
            <a:r>
              <a:rPr lang="en-US" dirty="0"/>
              <a:t>Many more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Projection feature and the Queries feature go hand in </a:t>
            </a:r>
            <a:r>
              <a:rPr lang="en-US" dirty="0" smtClean="0"/>
              <a:t>hand</a:t>
            </a:r>
          </a:p>
          <a:p>
            <a:endParaRPr lang="en-US" dirty="0"/>
          </a:p>
          <a:p>
            <a:r>
              <a:rPr lang="en-US" dirty="0"/>
              <a:t>Queries feature is used to create a query based on a specific content type. But, a query doesn't do anything by </a:t>
            </a:r>
            <a:r>
              <a:rPr lang="en-US" dirty="0" smtClean="0"/>
              <a:t>itself</a:t>
            </a:r>
          </a:p>
          <a:p>
            <a:endParaRPr lang="en-US" dirty="0"/>
          </a:p>
          <a:p>
            <a:r>
              <a:rPr lang="en-US" dirty="0"/>
              <a:t>That's where projection feature comes into </a:t>
            </a:r>
            <a:r>
              <a:rPr lang="en-US" dirty="0" smtClean="0"/>
              <a:t>place</a:t>
            </a:r>
          </a:p>
          <a:p>
            <a:endParaRPr lang="en-US" dirty="0"/>
          </a:p>
          <a:p>
            <a:r>
              <a:rPr lang="en-US" dirty="0"/>
              <a:t>Projection is used to project the result of the query created by the Queries </a:t>
            </a:r>
            <a:r>
              <a:rPr lang="en-US" dirty="0" smtClean="0"/>
              <a:t>Module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Demo: How to project the results of the query using Projection module</a:t>
            </a:r>
          </a:p>
          <a:p>
            <a:r>
              <a:rPr lang="en-US" dirty="0" smtClean="0"/>
              <a:t>Create a “All Students” Page</a:t>
            </a:r>
          </a:p>
          <a:p>
            <a:r>
              <a:rPr lang="en-US" dirty="0" smtClean="0"/>
              <a:t>Create a “Students” Projection using Student Query</a:t>
            </a:r>
          </a:p>
          <a:p>
            <a:r>
              <a:rPr lang="en-US" dirty="0" smtClean="0"/>
              <a:t>Using  Widget module to add a new Layer with layer </a:t>
            </a:r>
            <a:r>
              <a:rPr lang="en-US" dirty="0"/>
              <a:t>rule </a:t>
            </a:r>
            <a:r>
              <a:rPr lang="en-US" dirty="0" err="1" smtClean="0"/>
              <a:t>url</a:t>
            </a:r>
            <a:r>
              <a:rPr lang="en-US" dirty="0" smtClean="0"/>
              <a:t> ‘~/ </a:t>
            </a:r>
            <a:r>
              <a:rPr lang="en-US" dirty="0"/>
              <a:t>all-students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Add a Projection Widget to Content zone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3" y="1219200"/>
            <a:ext cx="3563268" cy="493712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98" y="1216025"/>
            <a:ext cx="3498028" cy="4937125"/>
          </a:xfrm>
        </p:spPr>
      </p:pic>
    </p:spTree>
    <p:extLst>
      <p:ext uri="{BB962C8B-B14F-4D97-AF65-F5344CB8AC3E}">
        <p14:creationId xmlns:p14="http://schemas.microsoft.com/office/powerpoint/2010/main" val="28337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1219200"/>
            <a:ext cx="3752215" cy="49371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69" y="1216025"/>
            <a:ext cx="2787086" cy="4937125"/>
          </a:xfrm>
        </p:spPr>
      </p:pic>
    </p:spTree>
    <p:extLst>
      <p:ext uri="{BB962C8B-B14F-4D97-AF65-F5344CB8AC3E}">
        <p14:creationId xmlns:p14="http://schemas.microsoft.com/office/powerpoint/2010/main" val="41505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Taxonomies </a:t>
            </a:r>
            <a:r>
              <a:rPr lang="en-US" dirty="0"/>
              <a:t>module provides categorization of content types in </a:t>
            </a:r>
            <a:r>
              <a:rPr lang="en-US" dirty="0" smtClean="0"/>
              <a:t>Orchard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Demo: How to create a Taxonomy and create a Term</a:t>
            </a:r>
          </a:p>
          <a:p>
            <a:r>
              <a:rPr lang="en-US" dirty="0" smtClean="0"/>
              <a:t>Create a new taxonomy (categories)</a:t>
            </a:r>
          </a:p>
          <a:p>
            <a:r>
              <a:rPr lang="en-US" dirty="0" smtClean="0"/>
              <a:t>Create some terms</a:t>
            </a:r>
          </a:p>
          <a:p>
            <a:pPr lvl="1"/>
            <a:r>
              <a:rPr lang="en-US" dirty="0" smtClean="0"/>
              <a:t>Orchard </a:t>
            </a:r>
            <a:r>
              <a:rPr lang="en-US" dirty="0" err="1" smtClean="0"/>
              <a:t>cms</a:t>
            </a:r>
            <a:endParaRPr lang="en-US" dirty="0" smtClean="0"/>
          </a:p>
          <a:p>
            <a:pPr lvl="1"/>
            <a:r>
              <a:rPr lang="en-US" dirty="0" err="1" smtClean="0"/>
              <a:t>Asp.net</a:t>
            </a:r>
            <a:r>
              <a:rPr lang="en-US" dirty="0" smtClean="0"/>
              <a:t> </a:t>
            </a:r>
            <a:r>
              <a:rPr lang="en-US" dirty="0" err="1" smtClean="0"/>
              <a:t>mvc</a:t>
            </a:r>
            <a:endParaRPr lang="en-US" dirty="0" smtClean="0"/>
          </a:p>
          <a:p>
            <a:pPr lvl="2"/>
            <a:r>
              <a:rPr lang="en-US" dirty="0" smtClean="0"/>
              <a:t>Model binding</a:t>
            </a:r>
          </a:p>
          <a:p>
            <a:pPr lvl="2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584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7" y="1444625"/>
            <a:ext cx="3848100" cy="448627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1264791"/>
            <a:ext cx="4041775" cy="4839592"/>
          </a:xfrm>
        </p:spPr>
      </p:pic>
    </p:spTree>
    <p:extLst>
      <p:ext uri="{BB962C8B-B14F-4D97-AF65-F5344CB8AC3E}">
        <p14:creationId xmlns:p14="http://schemas.microsoft.com/office/powerpoint/2010/main" val="2322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692275"/>
            <a:ext cx="5619750" cy="3990975"/>
          </a:xfrm>
        </p:spPr>
      </p:pic>
    </p:spTree>
    <p:extLst>
      <p:ext uri="{BB962C8B-B14F-4D97-AF65-F5344CB8AC3E}">
        <p14:creationId xmlns:p14="http://schemas.microsoft.com/office/powerpoint/2010/main" val="40081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Navigation menus can be created in a lot of different ways in Orchard</a:t>
            </a:r>
          </a:p>
          <a:p>
            <a:endParaRPr lang="en-US" dirty="0"/>
          </a:p>
          <a:p>
            <a:pPr lvl="1"/>
            <a:r>
              <a:rPr lang="en-US" dirty="0"/>
              <a:t>Content Menu Item : Add a content item to the </a:t>
            </a:r>
            <a:r>
              <a:rPr lang="en-US" dirty="0" smtClean="0"/>
              <a:t>menu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Custom Link : Represents a simple custom link with a text and a </a:t>
            </a:r>
            <a:r>
              <a:rPr lang="en-US" dirty="0" err="1" smtClean="0"/>
              <a:t>url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HTML Menu Item : Render some custom HTML in the </a:t>
            </a:r>
            <a:r>
              <a:rPr lang="en-US" dirty="0" smtClean="0"/>
              <a:t>menu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Query Link : Inject menu items from a </a:t>
            </a:r>
            <a:r>
              <a:rPr lang="en-US" dirty="0" smtClean="0"/>
              <a:t>query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Taxonomy Link : Inject menus from a taxonomy</a:t>
            </a:r>
          </a:p>
        </p:txBody>
      </p:sp>
    </p:spTree>
    <p:extLst>
      <p:ext uri="{BB962C8B-B14F-4D97-AF65-F5344CB8AC3E}">
        <p14:creationId xmlns:p14="http://schemas.microsoft.com/office/powerpoint/2010/main" val="39885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39" y="1219200"/>
            <a:ext cx="5921521" cy="4937125"/>
          </a:xfrm>
        </p:spPr>
      </p:pic>
    </p:spTree>
    <p:extLst>
      <p:ext uri="{BB962C8B-B14F-4D97-AF65-F5344CB8AC3E}">
        <p14:creationId xmlns:p14="http://schemas.microsoft.com/office/powerpoint/2010/main" val="17687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Library and Image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Demo Media Library</a:t>
            </a:r>
          </a:p>
          <a:p>
            <a:endParaRPr lang="en-US" dirty="0" smtClean="0"/>
          </a:p>
          <a:p>
            <a:r>
              <a:rPr lang="en-US" dirty="0" smtClean="0"/>
              <a:t>Install Image Editor Module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Image </a:t>
            </a:r>
            <a:r>
              <a:rPr lang="en-US" dirty="0" smtClean="0"/>
              <a:t>Editor in Media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Library and Image Editor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3793"/>
            <a:ext cx="8229600" cy="4267939"/>
          </a:xfrm>
        </p:spPr>
      </p:pic>
    </p:spTree>
    <p:extLst>
      <p:ext uri="{BB962C8B-B14F-4D97-AF65-F5344CB8AC3E}">
        <p14:creationId xmlns:p14="http://schemas.microsoft.com/office/powerpoint/2010/main" val="22713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or Web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There are two different scenarios in which Orchard CMS can be used </a:t>
            </a:r>
            <a:r>
              <a:rPr lang="en-US" dirty="0" err="1"/>
              <a:t>1</a:t>
            </a:r>
            <a:r>
              <a:rPr lang="en-US" dirty="0" err="1" smtClean="0"/>
              <a:t>.User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2.Developer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User : Web project is a web-ready instance of Orchard CMS which is ready for deployment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Developer </a:t>
            </a:r>
            <a:r>
              <a:rPr lang="en-US" dirty="0"/>
              <a:t>: Source code project contains the whole source code of Orchard CMS which is to be used by a developer for creating custom modules or may be extend some features within </a:t>
            </a:r>
            <a:r>
              <a:rPr lang="en-US" dirty="0" smtClean="0"/>
              <a:t>Orchard.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Information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docs.orchardproject.net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err="1" smtClean="0">
                <a:hlinkClick r:id="rId4"/>
              </a:rPr>
              <a:t>www.udemy.com</a:t>
            </a:r>
            <a:r>
              <a:rPr lang="en-US" dirty="0" smtClean="0">
                <a:hlinkClick r:id="rId4"/>
              </a:rPr>
              <a:t>/orchard-</a:t>
            </a:r>
            <a:r>
              <a:rPr lang="en-US" dirty="0" err="1" smtClean="0">
                <a:hlinkClick r:id="rId4"/>
              </a:rPr>
              <a:t>cms</a:t>
            </a:r>
            <a:r>
              <a:rPr lang="en-US" dirty="0" smtClean="0">
                <a:hlinkClick r:id="rId4"/>
              </a:rPr>
              <a:t>-for-absolute-beginners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err="1">
                <a:hlinkClick r:id="rId5"/>
              </a:rPr>
              <a:t>orchardbeginner.com</a:t>
            </a:r>
            <a:r>
              <a:rPr lang="en-US" dirty="0">
                <a:hlinkClick r:id="rId5"/>
              </a:rPr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in </a:t>
            </a:r>
            <a:r>
              <a:rPr lang="en-US" dirty="0" smtClean="0"/>
              <a:t>Orchard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Recipes in Orchard allows us to select the environment for our Orchard CMS </a:t>
            </a:r>
            <a:r>
              <a:rPr lang="en-US" dirty="0" smtClean="0"/>
              <a:t>Installation</a:t>
            </a:r>
          </a:p>
          <a:p>
            <a:endParaRPr lang="en-US" dirty="0"/>
          </a:p>
          <a:p>
            <a:r>
              <a:rPr lang="en-US" dirty="0"/>
              <a:t>Orchard CMS provides 3 Recipes by </a:t>
            </a:r>
            <a:r>
              <a:rPr lang="en-US" dirty="0" smtClean="0"/>
              <a:t>default:</a:t>
            </a:r>
          </a:p>
          <a:p>
            <a:endParaRPr lang="en-US" dirty="0"/>
          </a:p>
          <a:p>
            <a:pPr lvl="1"/>
            <a:r>
              <a:rPr lang="en-US" dirty="0"/>
              <a:t>Default : Provides out of the box features of Orchard i.e. Pages, Blogs, </a:t>
            </a:r>
            <a:r>
              <a:rPr lang="en-US" dirty="0" smtClean="0"/>
              <a:t>Modules, Navigation, Themes 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Blog : Provides only the Blog </a:t>
            </a:r>
            <a:r>
              <a:rPr lang="en-US" dirty="0" smtClean="0"/>
              <a:t>feature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Core : Intended for developers who will create custom modules and themes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install Orchard CMS using </a:t>
            </a:r>
            <a:r>
              <a:rPr lang="en-US" dirty="0" err="1" smtClean="0"/>
              <a:t>IIS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Copy-Paste the Orchard folder within the </a:t>
            </a:r>
            <a:r>
              <a:rPr lang="en-US" dirty="0" err="1"/>
              <a:t>wwwroot</a:t>
            </a:r>
            <a:r>
              <a:rPr lang="en-US" dirty="0"/>
              <a:t> </a:t>
            </a:r>
            <a:r>
              <a:rPr lang="en-US" dirty="0" smtClean="0"/>
              <a:t>folder.</a:t>
            </a:r>
          </a:p>
          <a:p>
            <a:endParaRPr lang="en-US" dirty="0"/>
          </a:p>
          <a:p>
            <a:r>
              <a:rPr lang="en-US" dirty="0"/>
              <a:t>Open </a:t>
            </a:r>
            <a:r>
              <a:rPr lang="en-US" dirty="0" err="1"/>
              <a:t>IIS</a:t>
            </a:r>
            <a:r>
              <a:rPr lang="en-US" dirty="0"/>
              <a:t> Manager, Convert to application and apply </a:t>
            </a:r>
            <a:r>
              <a:rPr lang="en-US" dirty="0" smtClean="0"/>
              <a:t>App-Pool.</a:t>
            </a:r>
          </a:p>
          <a:p>
            <a:endParaRPr lang="en-US" dirty="0"/>
          </a:p>
          <a:p>
            <a:r>
              <a:rPr lang="en-US" dirty="0"/>
              <a:t>Give write permissions to the </a:t>
            </a:r>
            <a:r>
              <a:rPr lang="en-US" dirty="0" err="1" smtClean="0"/>
              <a:t>App_Data</a:t>
            </a:r>
            <a:r>
              <a:rPr lang="en-US" dirty="0" smtClean="0"/>
              <a:t>, Modules, Themes </a:t>
            </a:r>
            <a:r>
              <a:rPr lang="en-US" dirty="0"/>
              <a:t>and the Media </a:t>
            </a:r>
            <a:r>
              <a:rPr lang="en-US" dirty="0" smtClean="0"/>
              <a:t>folder.</a:t>
            </a:r>
          </a:p>
          <a:p>
            <a:endParaRPr lang="en-US" dirty="0"/>
          </a:p>
          <a:p>
            <a:r>
              <a:rPr lang="en-US" dirty="0"/>
              <a:t>Browse to the </a:t>
            </a:r>
            <a:r>
              <a:rPr lang="en-US" dirty="0" smtClean="0"/>
              <a:t>website.</a:t>
            </a:r>
          </a:p>
          <a:p>
            <a:endParaRPr lang="en-US" dirty="0"/>
          </a:p>
          <a:p>
            <a:r>
              <a:rPr lang="en-US" dirty="0"/>
              <a:t>Orchard CMS Installation Page, Select Recipe and click Finish </a:t>
            </a:r>
            <a:r>
              <a:rPr lang="en-US" dirty="0" smtClean="0"/>
              <a:t>Setup.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Orchard CMS Folder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/>
              <a:t>App_Data</a:t>
            </a:r>
            <a:r>
              <a:rPr lang="en-US" b="1" dirty="0"/>
              <a:t> </a:t>
            </a:r>
            <a:r>
              <a:rPr lang="en-US" b="1" dirty="0" smtClean="0"/>
              <a:t>: </a:t>
            </a:r>
            <a:r>
              <a:rPr lang="en-US" dirty="0"/>
              <a:t>For storing Dependencies , Logs, Recipes , </a:t>
            </a:r>
            <a:r>
              <a:rPr lang="en-US" dirty="0" smtClean="0"/>
              <a:t>Sites</a:t>
            </a:r>
          </a:p>
          <a:p>
            <a:endParaRPr lang="en-US" dirty="0" smtClean="0"/>
          </a:p>
          <a:p>
            <a:r>
              <a:rPr lang="en-US" b="1" dirty="0" smtClean="0"/>
              <a:t>Bin </a:t>
            </a:r>
            <a:r>
              <a:rPr lang="en-US" b="1" dirty="0"/>
              <a:t>:</a:t>
            </a:r>
            <a:r>
              <a:rPr lang="en-US" dirty="0"/>
              <a:t> For storing .</a:t>
            </a:r>
            <a:r>
              <a:rPr lang="en-US" dirty="0" err="1"/>
              <a:t>dll</a:t>
            </a:r>
            <a:r>
              <a:rPr lang="en-US" dirty="0"/>
              <a:t> files required by </a:t>
            </a:r>
            <a:r>
              <a:rPr lang="en-US" dirty="0" smtClean="0"/>
              <a:t>Orchard</a:t>
            </a:r>
          </a:p>
          <a:p>
            <a:endParaRPr lang="en-US" dirty="0" smtClean="0"/>
          </a:p>
          <a:p>
            <a:r>
              <a:rPr lang="en-US" b="1" dirty="0" err="1" smtClean="0"/>
              <a:t>Config</a:t>
            </a:r>
            <a:r>
              <a:rPr lang="en-US" b="1" dirty="0" smtClean="0"/>
              <a:t> :</a:t>
            </a:r>
            <a:r>
              <a:rPr lang="en-US" dirty="0" smtClean="0"/>
              <a:t> </a:t>
            </a:r>
            <a:r>
              <a:rPr lang="en-US" dirty="0"/>
              <a:t>Contains configuration </a:t>
            </a:r>
            <a:r>
              <a:rPr lang="en-US" dirty="0" smtClean="0"/>
              <a:t>files</a:t>
            </a:r>
          </a:p>
          <a:p>
            <a:endParaRPr lang="en-US" dirty="0" smtClean="0"/>
          </a:p>
          <a:p>
            <a:r>
              <a:rPr lang="en-US" b="1" dirty="0" smtClean="0"/>
              <a:t>Core </a:t>
            </a:r>
            <a:r>
              <a:rPr lang="en-US" b="1" dirty="0"/>
              <a:t>:</a:t>
            </a:r>
            <a:r>
              <a:rPr lang="en-US" dirty="0"/>
              <a:t> Contains the core features provided by </a:t>
            </a:r>
            <a:r>
              <a:rPr lang="en-US" dirty="0" smtClean="0"/>
              <a:t>Orchard</a:t>
            </a:r>
          </a:p>
          <a:p>
            <a:endParaRPr lang="en-US" dirty="0" smtClean="0"/>
          </a:p>
          <a:p>
            <a:r>
              <a:rPr lang="en-US" b="1" dirty="0" smtClean="0"/>
              <a:t>Media </a:t>
            </a:r>
            <a:r>
              <a:rPr lang="en-US" b="1" dirty="0"/>
              <a:t>: </a:t>
            </a:r>
            <a:r>
              <a:rPr lang="en-US" dirty="0"/>
              <a:t>This folder is used to store contents like Images or any other files within a folder named similar to the selected Recipe while installing </a:t>
            </a:r>
            <a:r>
              <a:rPr lang="en-US" dirty="0" smtClean="0"/>
              <a:t>Orchard</a:t>
            </a:r>
          </a:p>
          <a:p>
            <a:endParaRPr lang="en-US" dirty="0" smtClean="0"/>
          </a:p>
          <a:p>
            <a:r>
              <a:rPr lang="en-US" b="1" dirty="0" smtClean="0"/>
              <a:t>Modules </a:t>
            </a:r>
            <a:r>
              <a:rPr lang="en-US" b="1" dirty="0"/>
              <a:t>: </a:t>
            </a:r>
            <a:r>
              <a:rPr lang="en-US" dirty="0"/>
              <a:t>Modules are stored in the Modules </a:t>
            </a:r>
            <a:r>
              <a:rPr lang="en-US" dirty="0" smtClean="0"/>
              <a:t>folder</a:t>
            </a:r>
          </a:p>
          <a:p>
            <a:endParaRPr lang="en-US" dirty="0" smtClean="0"/>
          </a:p>
          <a:p>
            <a:r>
              <a:rPr lang="en-US" b="1" dirty="0" smtClean="0"/>
              <a:t>Themes </a:t>
            </a:r>
            <a:r>
              <a:rPr lang="en-US" b="1" dirty="0"/>
              <a:t>: </a:t>
            </a:r>
            <a:r>
              <a:rPr lang="en-US" dirty="0"/>
              <a:t>Themes are stored in the Themes </a:t>
            </a:r>
            <a:r>
              <a:rPr lang="en-US" dirty="0" smtClean="0"/>
              <a:t>folder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87" y="2174875"/>
            <a:ext cx="3752850" cy="3019425"/>
          </a:xfrm>
        </p:spPr>
      </p:pic>
    </p:spTree>
    <p:extLst>
      <p:ext uri="{BB962C8B-B14F-4D97-AF65-F5344CB8AC3E}">
        <p14:creationId xmlns:p14="http://schemas.microsoft.com/office/powerpoint/2010/main" val="41045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Installing themes from the </a:t>
            </a:r>
            <a:r>
              <a:rPr lang="en-US" dirty="0">
                <a:hlinkClick r:id="rId3"/>
              </a:rPr>
              <a:t>Orchard Theme </a:t>
            </a:r>
            <a:r>
              <a:rPr lang="en-US" dirty="0" smtClean="0">
                <a:hlinkClick r:id="rId3"/>
              </a:rPr>
              <a:t>Gallery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hlinkClick r:id="rId4"/>
              </a:rPr>
              <a:t>Bindtuning.com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Demo: </a:t>
            </a:r>
            <a:r>
              <a:rPr lang="en-US" dirty="0" smtClean="0"/>
              <a:t>Themes in Orchard (bootstrap theme)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57" y="1311275"/>
            <a:ext cx="4705285" cy="4937125"/>
          </a:xfrm>
        </p:spPr>
      </p:pic>
    </p:spTree>
    <p:extLst>
      <p:ext uri="{BB962C8B-B14F-4D97-AF65-F5344CB8AC3E}">
        <p14:creationId xmlns:p14="http://schemas.microsoft.com/office/powerpoint/2010/main" val="17259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Pre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663390-1AD8-4488-A23F-16904AB09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TrainPres</Template>
  <TotalTime>0</TotalTime>
  <Words>1236</Words>
  <Application>Microsoft Office PowerPoint</Application>
  <PresentationFormat>On-screen Show (4:3)</PresentationFormat>
  <Paragraphs>226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TrainPres</vt:lpstr>
      <vt:lpstr>Orchard CMS</vt:lpstr>
      <vt:lpstr>What is Orchard CMS</vt:lpstr>
      <vt:lpstr>Technologies used by Orchard CMS</vt:lpstr>
      <vt:lpstr>Source code or Web project</vt:lpstr>
      <vt:lpstr>Recipes in Orchard CMS</vt:lpstr>
      <vt:lpstr>How to install Orchard CMS using IIS</vt:lpstr>
      <vt:lpstr>Orchard CMS Folder Structure</vt:lpstr>
      <vt:lpstr>Themes</vt:lpstr>
      <vt:lpstr>Themes</vt:lpstr>
      <vt:lpstr>Modules</vt:lpstr>
      <vt:lpstr>Modules</vt:lpstr>
      <vt:lpstr>Pages and Blogs</vt:lpstr>
      <vt:lpstr>Pages and Blogs</vt:lpstr>
      <vt:lpstr>Content Types</vt:lpstr>
      <vt:lpstr>Content Types</vt:lpstr>
      <vt:lpstr>Content Parts</vt:lpstr>
      <vt:lpstr>Content Parts</vt:lpstr>
      <vt:lpstr>Content Fields</vt:lpstr>
      <vt:lpstr>Content Fields</vt:lpstr>
      <vt:lpstr>Content Items</vt:lpstr>
      <vt:lpstr>Content Items</vt:lpstr>
      <vt:lpstr>Layers</vt:lpstr>
      <vt:lpstr>Layers</vt:lpstr>
      <vt:lpstr>Layers</vt:lpstr>
      <vt:lpstr>Widgets and Zones</vt:lpstr>
      <vt:lpstr>Widgets and Zones</vt:lpstr>
      <vt:lpstr>Widgets and Zones</vt:lpstr>
      <vt:lpstr>Queries</vt:lpstr>
      <vt:lpstr>Queries</vt:lpstr>
      <vt:lpstr>Projection</vt:lpstr>
      <vt:lpstr>Projection</vt:lpstr>
      <vt:lpstr>Projection</vt:lpstr>
      <vt:lpstr>Taxonomies</vt:lpstr>
      <vt:lpstr>Taxonomies</vt:lpstr>
      <vt:lpstr>Taxonomies</vt:lpstr>
      <vt:lpstr>Navigation</vt:lpstr>
      <vt:lpstr>Navigation</vt:lpstr>
      <vt:lpstr>Media Library and Image Editor</vt:lpstr>
      <vt:lpstr>Media Library and Image Editor</vt:lpstr>
      <vt:lpstr>More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2015-06-02T04:00:12Z</dcterms:created>
  <dcterms:modified xsi:type="dcterms:W3CDTF">2015-06-03T05:11:14Z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